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2CE4E-C7AE-40FF-BAA6-61CE7D25CA88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CEB84-3192-4546-A948-6899FC78F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CEB84-3192-4546-A948-6899FC78FF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A54F-8102-4F94-8248-D997B1B9CC12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B13A0-A945-436C-A95F-8975264CE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9906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TOPICS OF INVENTION: COMMON TOPICS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438400"/>
            <a:ext cx="5562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DEFINITION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COMPARISON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CAUSE-EFFECT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CIRCUMSTANCE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6858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CAUSE AND EFFECT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609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CORRELATION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CAUSALITY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CONTRADICTION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35814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SPECIFICALLY WELL-SUITED FOR THE FIGURES OF REASONING, OR LOGOS, OR FORMAL LOGIC*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2578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See: “How to construct a logically sound argument” Coming Soon to your local classroom: </a:t>
            </a:r>
            <a:r>
              <a:rPr lang="en-US" dirty="0" err="1" smtClean="0"/>
              <a:t>Toulmin</a:t>
            </a:r>
            <a:r>
              <a:rPr lang="en-US" dirty="0" smtClean="0"/>
              <a:t> argument, syllogism, enthymeme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858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CIRCUMSTANCE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3048000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POSSIBLE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IMPOSSIBLE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FACT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FUTURE PROBABILITY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9600" y="2667000"/>
            <a:ext cx="426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It is possible or impossible?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are the facts (and how do we know them or agree on them)? 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might be the facts in the future?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14478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Arguments based on the topic of circumstance consider the context of a situation or action.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858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DEFINITION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3048000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EXISTENCE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CLASSIFICATION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DEGREE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SUBSTANCE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CAPACITY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29718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Does it exist?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do we classify it?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what degree is it ______?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its form?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its substance?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can it do?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14478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Arguments based on the topic of definition attempt to prove that something exists in a certain context with certain attributes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396  0.027 0.07993  0.06 0.07993  C 0.099 0.07993  0.113 0.03996  0.119 0.01599  L 0.125 -0.01599  C 0.131 -0.03996  0.146 -0.07993  0.19 -0.07993  C 0.218 -0.07993  0.25 -0.04396  0.25 0  C 0.25 0.04396  0.218 0.07993  0.19 0.07993  C 0.146 0.07993  0.131 0.03996  0.125 0.01599  L 0.119 -0.01599  C 0.113 -0.03996  0.099 -0.07993  0.06 -0.07993  C 0.027 -0.07993  0 -0.04396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  <p:bldP spid="4" grpId="0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3810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COMPARISON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3434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SIMILARITY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DIFFERENCE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DEGREE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219200"/>
            <a:ext cx="8686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concerned with demonstrating the relationship, or non-relationship, among people, things, situations, or ideas. 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Comparison is an especially important topic because it is the foundation of metaphor. </a:t>
            </a:r>
          </a:p>
          <a:p>
            <a:endParaRPr lang="en-US" dirty="0"/>
          </a:p>
          <a:p>
            <a:r>
              <a:rPr lang="en-US" sz="2000" spc="200" dirty="0" smtClean="0">
                <a:latin typeface="Arial" pitchFamily="34" charset="0"/>
                <a:cs typeface="Arial" pitchFamily="34" charset="0"/>
              </a:rPr>
              <a:t>Our human conceptual system is essentially metaphoric.</a:t>
            </a:r>
          </a:p>
          <a:p>
            <a:endParaRPr lang="en-US" dirty="0"/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We understand the form and substance of existence by comparing the things of this world to other things.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mph" presetSubtype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mph" presetSubtype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mph" presetSubtype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mph" presetSubtype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override="childStyle">
                                        <p:cTn id="60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1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2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EXAMPLE: 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from </a:t>
            </a:r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METAPHORS WE LIVE BY 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(LAKOFF AND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JOHNSON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336" r="8131"/>
          <a:stretch>
            <a:fillRect/>
          </a:stretch>
        </p:blipFill>
        <p:spPr bwMode="auto">
          <a:xfrm>
            <a:off x="0" y="2667000"/>
            <a:ext cx="89820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0"/>
            <a:ext cx="66687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0"/>
            <a:ext cx="912876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496" r="7262"/>
          <a:stretch>
            <a:fillRect/>
          </a:stretch>
        </p:blipFill>
        <p:spPr bwMode="auto">
          <a:xfrm>
            <a:off x="0" y="762000"/>
            <a:ext cx="92964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2384" r="7038"/>
          <a:stretch>
            <a:fillRect/>
          </a:stretch>
        </p:blipFill>
        <p:spPr bwMode="auto">
          <a:xfrm>
            <a:off x="84576" y="457200"/>
            <a:ext cx="9059424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9906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PERSONIFICATION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r="2666" b="6250"/>
          <a:stretch>
            <a:fillRect/>
          </a:stretch>
        </p:blipFill>
        <p:spPr bwMode="auto">
          <a:xfrm>
            <a:off x="259080" y="1828800"/>
            <a:ext cx="888492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9906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METONYMY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r="7420"/>
          <a:stretch>
            <a:fillRect/>
          </a:stretch>
        </p:blipFill>
        <p:spPr bwMode="auto">
          <a:xfrm>
            <a:off x="0" y="1752600"/>
            <a:ext cx="9067800" cy="2091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39624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SYNECDOCHE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 r="4067"/>
          <a:stretch>
            <a:fillRect/>
          </a:stretch>
        </p:blipFill>
        <p:spPr bwMode="auto">
          <a:xfrm>
            <a:off x="289647" y="4419600"/>
            <a:ext cx="885435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81400" y="5334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reference to someone or something by naming with its attributes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5052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 whole represented by parts, or vice versa (species for genus; genus for species)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285</Words>
  <Application>Microsoft Office PowerPoint</Application>
  <PresentationFormat>On-screen Show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Nelson</dc:creator>
  <cp:lastModifiedBy>SDPBC</cp:lastModifiedBy>
  <cp:revision>15</cp:revision>
  <dcterms:created xsi:type="dcterms:W3CDTF">2009-11-03T01:04:33Z</dcterms:created>
  <dcterms:modified xsi:type="dcterms:W3CDTF">2010-01-06T22:52:19Z</dcterms:modified>
</cp:coreProperties>
</file>